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8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4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5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16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9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0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2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3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5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1" r:id="rId3"/>
  </p:sldMasterIdLst>
  <p:notesMasterIdLst>
    <p:notesMasterId r:id="rId31"/>
  </p:notesMasterIdLst>
  <p:handoutMasterIdLst>
    <p:handoutMasterId r:id="rId32"/>
  </p:handoutMasterIdLst>
  <p:sldIdLst>
    <p:sldId id="346" r:id="rId4"/>
    <p:sldId id="377" r:id="rId5"/>
    <p:sldId id="411" r:id="rId6"/>
    <p:sldId id="445" r:id="rId7"/>
    <p:sldId id="433" r:id="rId8"/>
    <p:sldId id="469" r:id="rId9"/>
    <p:sldId id="464" r:id="rId10"/>
    <p:sldId id="465" r:id="rId11"/>
    <p:sldId id="466" r:id="rId12"/>
    <p:sldId id="467" r:id="rId13"/>
    <p:sldId id="468" r:id="rId14"/>
    <p:sldId id="447" r:id="rId15"/>
    <p:sldId id="448" r:id="rId16"/>
    <p:sldId id="452" r:id="rId17"/>
    <p:sldId id="453" r:id="rId18"/>
    <p:sldId id="454" r:id="rId19"/>
    <p:sldId id="456" r:id="rId20"/>
    <p:sldId id="455" r:id="rId21"/>
    <p:sldId id="470" r:id="rId22"/>
    <p:sldId id="471" r:id="rId23"/>
    <p:sldId id="472" r:id="rId24"/>
    <p:sldId id="474" r:id="rId25"/>
    <p:sldId id="475" r:id="rId26"/>
    <p:sldId id="477" r:id="rId27"/>
    <p:sldId id="479" r:id="rId28"/>
    <p:sldId id="480" r:id="rId29"/>
    <p:sldId id="481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8">
          <p15:clr>
            <a:srgbClr val="A4A3A4"/>
          </p15:clr>
        </p15:guide>
        <p15:guide id="2" pos="401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 Vagun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69"/>
    <a:srgbClr val="DAB59C"/>
    <a:srgbClr val="D9D7D6"/>
    <a:srgbClr val="8B7377"/>
    <a:srgbClr val="C19A8D"/>
    <a:srgbClr val="D8BA97"/>
    <a:srgbClr val="FDFAF6"/>
    <a:srgbClr val="F5D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0" autoAdjust="0"/>
    <p:restoredTop sz="94628"/>
  </p:normalViewPr>
  <p:slideViewPr>
    <p:cSldViewPr showGuides="1">
      <p:cViewPr varScale="1">
        <p:scale>
          <a:sx n="104" d="100"/>
          <a:sy n="104" d="100"/>
        </p:scale>
        <p:origin x="1134" y="114"/>
      </p:cViewPr>
      <p:guideLst>
        <p:guide orient="horz" pos="2248"/>
        <p:guide pos="401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2022/10/31</a:t>
            </a:fld>
            <a:endParaRPr lang="zh-CN" altLang="en-US" strike="noStrike" noProof="1"/>
          </a:p>
        </p:txBody>
      </p:sp>
      <p:sp>
        <p:nvSpPr>
          <p:cNvPr id="2150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0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2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11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13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09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20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5548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3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21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74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22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84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23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5689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24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43886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25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15255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26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26011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27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97320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4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5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6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7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8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9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itchFamily="2" charset="-122"/>
              </a:rPr>
              <a:t>10</a:t>
            </a:fld>
            <a:endParaRPr lang="zh-CN" altLang="en-US" sz="1200">
              <a:latin typeface="Arial" panose="020B0604020202020204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31/10/2022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2022/10/31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31/10/2022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2022/10/31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31/10/2022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2022/10/31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1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3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38.xml"/><Relationship Id="rId7" Type="http://schemas.openxmlformats.org/officeDocument/2006/relationships/image" Target="../media/image2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1.xml"/><Relationship Id="rId7" Type="http://schemas.openxmlformats.org/officeDocument/2006/relationships/image" Target="../media/image2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44.xml"/><Relationship Id="rId7" Type="http://schemas.openxmlformats.org/officeDocument/2006/relationships/image" Target="../media/image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47.xml"/><Relationship Id="rId7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2.xml"/><Relationship Id="rId9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19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1.gif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2.gif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2.xml"/><Relationship Id="rId7" Type="http://schemas.openxmlformats.org/officeDocument/2006/relationships/image" Target="../media/image23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png"/><Relationship Id="rId5" Type="http://schemas.openxmlformats.org/officeDocument/2006/relationships/tags" Target="../tags/tag6.xml"/><Relationship Id="rId10" Type="http://schemas.openxmlformats.org/officeDocument/2006/relationships/image" Target="../media/image5.jpeg"/><Relationship Id="rId4" Type="http://schemas.openxmlformats.org/officeDocument/2006/relationships/tags" Target="../tags/tag5.xml"/><Relationship Id="rId9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13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24" descr="IMG_256"/>
          <p:cNvPicPr>
            <a:picLocks noChangeAspect="1"/>
          </p:cNvPicPr>
          <p:nvPr/>
        </p:nvPicPr>
        <p:blipFill>
          <a:blip r:embed="rId2"/>
          <a:srcRect t="13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/>
        </p:nvSpPr>
        <p:spPr>
          <a:xfrm>
            <a:off x="0" y="0"/>
            <a:ext cx="9191625" cy="6858000"/>
          </a:xfrm>
          <a:prstGeom prst="rect">
            <a:avLst/>
          </a:prstGeom>
          <a:solidFill>
            <a:schemeClr val="tx2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8" name="平行四边形 17"/>
          <p:cNvSpPr/>
          <p:nvPr/>
        </p:nvSpPr>
        <p:spPr>
          <a:xfrm>
            <a:off x="3970338" y="-1587"/>
            <a:ext cx="4302125" cy="6859588"/>
          </a:xfrm>
          <a:prstGeom prst="parallelogram">
            <a:avLst>
              <a:gd name="adj" fmla="val 78092"/>
            </a:avLst>
          </a:prstGeom>
          <a:solidFill>
            <a:schemeClr val="accent3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平行四边形 6"/>
          <p:cNvSpPr/>
          <p:nvPr/>
        </p:nvSpPr>
        <p:spPr>
          <a:xfrm>
            <a:off x="4411663" y="0"/>
            <a:ext cx="11137900" cy="6858000"/>
          </a:xfrm>
          <a:prstGeom prst="parallelogram">
            <a:avLst>
              <a:gd name="adj" fmla="val 48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2533" name="图片 8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713" y="333375"/>
            <a:ext cx="1660525" cy="528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文本框 21"/>
          <p:cNvSpPr txBox="1"/>
          <p:nvPr/>
        </p:nvSpPr>
        <p:spPr>
          <a:xfrm>
            <a:off x="7248570" y="4608512"/>
            <a:ext cx="4851401" cy="113728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宋体" pitchFamily="2" charset="-122"/>
              </a:rPr>
              <a:t>团队名称：</a:t>
            </a:r>
            <a:r>
              <a:rPr lang="es-ES" altLang="zh-CN" sz="2000" dirty="0">
                <a:latin typeface="微软雅黑" panose="020B0503020204020204" charset="-122"/>
                <a:ea typeface="微软雅黑" panose="020B0503020204020204" charset="-122"/>
                <a:sym typeface="宋体" pitchFamily="2" charset="-122"/>
              </a:rPr>
              <a:t>2019HYAP01</a:t>
            </a:r>
          </a:p>
          <a:p>
            <a:pPr>
              <a:lnSpc>
                <a:spcPct val="17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宋体" pitchFamily="2" charset="-122"/>
              </a:rPr>
              <a:t>汇报人：甘汶曦 王文豪 陆知行</a:t>
            </a:r>
          </a:p>
        </p:txBody>
      </p:sp>
      <p:sp>
        <p:nvSpPr>
          <p:cNvPr id="12" name="等腰三角形 11"/>
          <p:cNvSpPr/>
          <p:nvPr/>
        </p:nvSpPr>
        <p:spPr>
          <a:xfrm rot="16200000">
            <a:off x="5227638" y="1981200"/>
            <a:ext cx="1376363" cy="649288"/>
          </a:xfrm>
          <a:prstGeom prst="triangle">
            <a:avLst>
              <a:gd name="adj" fmla="val 50000"/>
            </a:avLst>
          </a:prstGeom>
          <a:solidFill>
            <a:srgbClr val="DA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6238875" y="1616075"/>
            <a:ext cx="6129338" cy="1377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2537" name="文本框 13"/>
          <p:cNvSpPr txBox="1"/>
          <p:nvPr/>
        </p:nvSpPr>
        <p:spPr>
          <a:xfrm>
            <a:off x="6276903" y="1778337"/>
            <a:ext cx="5711825" cy="1014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itchFamily="2" charset="-122"/>
              </a:rPr>
              <a:t>第三次迭代报告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07988" y="0"/>
            <a:ext cx="11113" cy="6858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9" name="文本框 20"/>
          <p:cNvSpPr txBox="1"/>
          <p:nvPr/>
        </p:nvSpPr>
        <p:spPr>
          <a:xfrm>
            <a:off x="6311900" y="3068638"/>
            <a:ext cx="59817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dirty="0">
                <a:solidFill>
                  <a:srgbClr val="DAB59C"/>
                </a:solidFill>
                <a:latin typeface="Bahnschrift Light Condensed" panose="020B0502040204020203" charset="0"/>
                <a:ea typeface="宋体" pitchFamily="2" charset="-122"/>
              </a:rPr>
              <a:t>校园地图数字平台</a:t>
            </a:r>
            <a:r>
              <a:rPr lang="en-US" altLang="zh-CN" dirty="0">
                <a:solidFill>
                  <a:srgbClr val="DAB59C"/>
                </a:solidFill>
                <a:latin typeface="Bahnschrift Light Condensed" panose="020B0502040204020203" charset="0"/>
                <a:ea typeface="宋体" pitchFamily="2" charset="-122"/>
              </a:rPr>
              <a:t>——</a:t>
            </a:r>
            <a:r>
              <a:rPr lang="zh-CN" altLang="en-US" dirty="0">
                <a:solidFill>
                  <a:srgbClr val="DAB59C"/>
                </a:solidFill>
                <a:latin typeface="Bahnschrift Light Condensed" panose="020B0502040204020203" charset="0"/>
                <a:ea typeface="宋体" pitchFamily="2" charset="-122"/>
              </a:rPr>
              <a:t>一款校内地点信息综合服务平台</a:t>
            </a:r>
            <a:endParaRPr lang="en-US" altLang="zh-CN" dirty="0">
              <a:solidFill>
                <a:srgbClr val="DAB59C"/>
              </a:solidFill>
              <a:latin typeface="Bahnschrift Light Condensed" panose="020B0502040204020203" charset="0"/>
              <a:ea typeface="宋体" pitchFamily="2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10800000">
            <a:off x="9013825" y="3933825"/>
            <a:ext cx="304800" cy="177800"/>
          </a:xfrm>
          <a:prstGeom prst="triangl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5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397256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场景描述：评论</a:t>
            </a:r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1828800" y="1112520"/>
          <a:ext cx="8534400" cy="479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7685">
                <a:tc>
                  <a:txBody>
                    <a:bodyPr/>
                    <a:lstStyle/>
                    <a:p>
                      <a:pPr algn="ctr" defTabSz="457200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rgbClr val="986A44"/>
                        </a:buClr>
                        <a:buSzPct val="145000"/>
                        <a:buFont typeface="Arial" panose="020B0604020202020204"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场景描述：评论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1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1. 用户A点击信息右方的评论图标。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2. 系统加载并显示对”樱花城堡“的评论。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3. 用户A点击下方评论框。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4. 用户A输入评论内容：”去过了，风景不错！“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5. 系统记录评论信息。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6. 系统刷新评论信息，显示用户最新评论。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7. 用户A点击该评论下方的回复评论。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8. 系统弹出回复框。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9. 用户A输入回复内容：“确实，我同意“。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10. 系统记录回复信息。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11. 系统刷新评论信息，显示用户评论的回复。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5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7715" y="444500"/>
            <a:ext cx="397256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场景描述：查看消息</a:t>
            </a:r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1828800" y="1112520"/>
          <a:ext cx="8534400" cy="50921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7685">
                <a:tc>
                  <a:txBody>
                    <a:bodyPr/>
                    <a:lstStyle/>
                    <a:p>
                      <a:pPr algn="ctr" defTabSz="457200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rgbClr val="986A44"/>
                        </a:buClr>
                        <a:buSzPct val="145000"/>
                        <a:buFont typeface="Arial" panose="020B0604020202020204"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场景描述：查看消息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1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1. 用户A点击系统地图页面左下方”消息“按键。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2. 系统跳转到用户消息页面。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3. 用户A点击查看回复。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4. 系统跳转到回复页面。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5. 系统显示对用户A的所有回复。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6. 用户A点击查看评论。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7. 系统跳转到评论页面。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8. 系统显示用户A的所有评论。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9. 用户A点击回复评论。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10. 系统跳转到评论回复页面。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11. 系统显示所有对用户A评论的回复消息。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6816090" y="3141345"/>
            <a:ext cx="2783205" cy="2411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设计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TWO</a:t>
            </a:r>
          </a:p>
        </p:txBody>
      </p:sp>
      <p:sp>
        <p:nvSpPr>
          <p:cNvPr id="12" name="矩形 11"/>
          <p:cNvSpPr/>
          <p:nvPr/>
        </p:nvSpPr>
        <p:spPr>
          <a:xfrm>
            <a:off x="6816090" y="4047490"/>
            <a:ext cx="690245" cy="3149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功能设计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423160" y="1412875"/>
            <a:ext cx="8188325" cy="36842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400"/>
              <a:t>迭代序号：</a:t>
            </a:r>
            <a:r>
              <a:rPr lang="en-US" altLang="zh-CN" sz="2400"/>
              <a:t> </a:t>
            </a:r>
            <a:r>
              <a:rPr lang="zh-CN" altLang="en-US" sz="2400"/>
              <a:t>2</a:t>
            </a:r>
          </a:p>
          <a:p>
            <a:endParaRPr lang="zh-CN" altLang="en-US" sz="2400"/>
          </a:p>
          <a:p>
            <a:r>
              <a:rPr lang="zh-CN" altLang="en-US" sz="2400"/>
              <a:t>迭代内容：</a:t>
            </a:r>
          </a:p>
          <a:p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更新类图：评论类添加地点状态属性。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>
                <a:sym typeface="+mn-ea"/>
              </a:rPr>
              <a:t>添加数据流图。</a:t>
            </a:r>
            <a:endParaRPr lang="zh-CN" altLang="en-US" sz="2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/>
              <a:t>修改排版。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功能设计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1945" y="914400"/>
            <a:ext cx="4389120" cy="524256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6527800" y="2204720"/>
            <a:ext cx="1008380" cy="36004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>
            <a:stCxn id="3" idx="2"/>
          </p:cNvCxnSpPr>
          <p:nvPr/>
        </p:nvCxnSpPr>
        <p:spPr>
          <a:xfrm flipH="1">
            <a:off x="4511675" y="2385060"/>
            <a:ext cx="2016125" cy="7556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07035" y="2060575"/>
            <a:ext cx="4015105" cy="28752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/>
              <a:t>考虑到用户添加地点的操作，为了能够方便存储、审核以及提交用户添加的地点，而又不增加系统复杂度。在地点类中添加了</a:t>
            </a:r>
            <a:r>
              <a:rPr lang="zh-CN" altLang="en-US" sz="2800">
                <a:solidFill>
                  <a:srgbClr val="FF0000"/>
                </a:solidFill>
              </a:rPr>
              <a:t>地点状态</a:t>
            </a:r>
            <a:r>
              <a:rPr lang="zh-CN" altLang="en-US" sz="2800"/>
              <a:t>属性，用于区分地点是否已经被审核过。</a:t>
            </a:r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功能设计</a:t>
            </a:r>
          </a:p>
        </p:txBody>
      </p:sp>
      <p:pic>
        <p:nvPicPr>
          <p:cNvPr id="2" name="图片 1" descr="数据流图"/>
          <p:cNvPicPr>
            <a:picLocks noChangeAspect="1"/>
          </p:cNvPicPr>
          <p:nvPr/>
        </p:nvPicPr>
        <p:blipFill>
          <a:blip r:embed="rId6"/>
          <a:srcRect r="-5406" b="87398"/>
          <a:stretch>
            <a:fillRect/>
          </a:stretch>
        </p:blipFill>
        <p:spPr>
          <a:xfrm>
            <a:off x="551180" y="1484630"/>
            <a:ext cx="11261090" cy="355727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功能设计</a:t>
            </a:r>
          </a:p>
        </p:txBody>
      </p:sp>
      <p:pic>
        <p:nvPicPr>
          <p:cNvPr id="2" name="图片 1" descr="数据流图"/>
          <p:cNvPicPr>
            <a:picLocks noChangeAspect="1"/>
          </p:cNvPicPr>
          <p:nvPr/>
        </p:nvPicPr>
        <p:blipFill>
          <a:blip r:embed="rId6"/>
          <a:srcRect l="73" t="12204" r="2838" b="59454"/>
          <a:stretch>
            <a:fillRect/>
          </a:stretch>
        </p:blipFill>
        <p:spPr>
          <a:xfrm>
            <a:off x="2855595" y="332740"/>
            <a:ext cx="8348345" cy="64389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功能设计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7760" y="2421255"/>
            <a:ext cx="10668635" cy="29317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1860" y="1557020"/>
            <a:ext cx="1581785" cy="8255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功能设计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10" y="1341120"/>
            <a:ext cx="6191250" cy="499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380" y="1844675"/>
            <a:ext cx="4752975" cy="4086225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512310" y="3224530"/>
            <a:ext cx="1008380" cy="1224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6816090" y="3141345"/>
            <a:ext cx="2783205" cy="2411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测试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</a:t>
            </a:r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</a:rPr>
              <a:t>THREE</a:t>
            </a:r>
            <a:endParaRPr lang="en-US" altLang="zh-CN" sz="2000" dirty="0">
              <a:solidFill>
                <a:schemeClr val="accent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16090" y="4047490"/>
            <a:ext cx="690245" cy="3149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6025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7470458" y="1960245"/>
            <a:ext cx="250666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itchFamily="2" charset="-122"/>
              </a:rPr>
              <a:t>需求分析</a:t>
            </a:r>
          </a:p>
        </p:txBody>
      </p:sp>
      <p:sp>
        <p:nvSpPr>
          <p:cNvPr id="25604" name="文本框 21"/>
          <p:cNvSpPr txBox="1"/>
          <p:nvPr/>
        </p:nvSpPr>
        <p:spPr>
          <a:xfrm>
            <a:off x="6959600" y="3094038"/>
            <a:ext cx="3528888" cy="21151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b="1" dirty="0">
                <a:solidFill>
                  <a:srgbClr val="BC8F69"/>
                </a:solidFill>
                <a:latin typeface="宋体" pitchFamily="2" charset="-122"/>
                <a:ea typeface="宋体" pitchFamily="2" charset="-122"/>
                <a:sym typeface="宋体" pitchFamily="2" charset="-122"/>
              </a:rPr>
              <a:t>校园地图数字平台</a:t>
            </a:r>
            <a:r>
              <a:rPr lang="zh-CN" altLang="en-US" sz="1600" dirty="0">
                <a:latin typeface="宋体" pitchFamily="2" charset="-122"/>
                <a:ea typeface="宋体" pitchFamily="2" charset="-122"/>
                <a:sym typeface="宋体" pitchFamily="2" charset="-122"/>
              </a:rPr>
              <a:t>，是一款能让用户参与上传地图信息的小程序，旨在方便校内师生以及游客快速找到校内的目的地，同时关于该地点提供更直观的信息服务。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itchFamily="2" charset="-122"/>
              </a:rPr>
              <a:t>PART ONE</a:t>
            </a:r>
          </a:p>
        </p:txBody>
      </p:sp>
      <p:sp>
        <p:nvSpPr>
          <p:cNvPr id="12" name="矩形 11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4352133" y="1228511"/>
            <a:ext cx="7566024" cy="45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反馈部分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4701" y="1988840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34390" y="1924832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344472" y="584200"/>
            <a:ext cx="913443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6076A24-4EB3-4C16-91BA-3EFD902303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36863" y="2420888"/>
            <a:ext cx="8712348" cy="407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80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4430712" y="1226327"/>
            <a:ext cx="7566024" cy="45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评论部分（上次迭代的测试）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75175" y="1988840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30712" y="1924832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344472" y="584200"/>
            <a:ext cx="913443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5AAEBD-AF1E-4057-9144-EF3C445AAA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45248" y="2708920"/>
            <a:ext cx="9246752" cy="345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82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4430712" y="1226327"/>
            <a:ext cx="7566024" cy="45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评论部分（本次迭代新增）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75175" y="1988840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30712" y="1924832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344472" y="584200"/>
            <a:ext cx="913443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A0B00E-F542-417A-8466-311BC273CD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0755" y="2292446"/>
            <a:ext cx="9031245" cy="43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58147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4430712" y="1226327"/>
            <a:ext cx="7566024" cy="45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评论部分（本次迭代新增）（续）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75175" y="1988840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30712" y="1924832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344472" y="584200"/>
            <a:ext cx="913443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E339E2-A71E-4DD4-9649-9C0F176723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5680" y="2357725"/>
            <a:ext cx="8809209" cy="3903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486EFDE-D280-49F3-950C-DB0C6F77C6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08853" y="2727721"/>
            <a:ext cx="8816036" cy="329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0117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5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575175" y="1988840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30712" y="1924832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205565" y="573881"/>
            <a:ext cx="1433191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更新内容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924373-DA3D-7327-8C50-8568C9ABED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3880" y="267308"/>
            <a:ext cx="3684689" cy="64006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88A33C-084A-46D3-94DF-D0E9DBCB40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336" y="236477"/>
            <a:ext cx="3684689" cy="644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059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5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575175" y="1988840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30712" y="1924832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205565" y="573881"/>
            <a:ext cx="1433191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更新内容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CC411E-07D6-4683-A3F6-CBDB66B954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9748" y="119062"/>
            <a:ext cx="40671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7733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5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575175" y="1988840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30712" y="1924832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205565" y="573881"/>
            <a:ext cx="1433191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更新内容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F3FEAB-8465-786E-EE18-2522AE13F3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412" y="119062"/>
            <a:ext cx="4067175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4332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5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575175" y="1988840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30712" y="1924832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205565" y="573881"/>
            <a:ext cx="1433191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更新内容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7F7A182-459A-D1FE-2BF4-EAF85B1FA2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4535" y="61470"/>
            <a:ext cx="3828571" cy="67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760078-6CCB-38EF-861A-6F0812B26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1517" y="61470"/>
            <a:ext cx="3895238" cy="667619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DCF676D-B6B8-B98D-AF34-941F57EF89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5166" y="2392929"/>
            <a:ext cx="2632991" cy="437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3583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10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文本框 10"/>
          <p:cNvSpPr txBox="1"/>
          <p:nvPr>
            <p:custDataLst>
              <p:tags r:id="rId2"/>
            </p:custDataLst>
          </p:nvPr>
        </p:nvSpPr>
        <p:spPr>
          <a:xfrm>
            <a:off x="4008587" y="2947222"/>
            <a:ext cx="2226964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上传者：</a:t>
            </a:r>
          </a:p>
        </p:txBody>
      </p: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11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3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4583113" y="1606212"/>
            <a:ext cx="6984999" cy="8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itchFamily="2" charset="-122"/>
                <a:cs typeface="+mn-cs"/>
              </a:rPr>
              <a:t>我们的项目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itchFamily="2" charset="-122"/>
                <a:cs typeface="+mn-cs"/>
              </a:rPr>
              <a:t>“校园地图数字平台”，经过重新分析，分为了以下两类用户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itchFamily="2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4700" y="2636912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6074810" y="3055714"/>
            <a:ext cx="5341938" cy="156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u="sng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itchFamily="2" charset="-122"/>
                <a:sym typeface="+mn-ea"/>
              </a:rPr>
              <a:t>上传校园数字信息，帮助其他同学或者老师</a:t>
            </a: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itchFamily="2" charset="-122"/>
                <a:sym typeface="+mn-ea"/>
              </a:rPr>
              <a:t>。</a:t>
            </a:r>
            <a:r>
              <a:rPr lang="zh-CN" altLang="en-US" sz="1600" dirty="0">
                <a:effectLst/>
              </a:rPr>
              <a:t>能够上传他们了解地图信息，对这些信息进行标记，内容包括标记名称、标记类型、标记描述、视频或者图片、以及是否公开。</a:t>
            </a:r>
          </a:p>
          <a:p>
            <a:pPr algn="l">
              <a:lnSpc>
                <a:spcPct val="150000"/>
              </a:lnSpc>
            </a:pPr>
            <a:endParaRPr lang="en-US" sz="1600" noProof="1">
              <a:solidFill>
                <a:schemeClr val="dk1">
                  <a:lumMod val="75000"/>
                  <a:lumOff val="25000"/>
                </a:schemeClr>
              </a:solidFill>
              <a:latin typeface="宋体" pitchFamily="2" charset="-122"/>
              <a:cs typeface="+mn-cs"/>
            </a:endParaRPr>
          </a:p>
        </p:txBody>
      </p:sp>
      <p:sp>
        <p:nvSpPr>
          <p:cNvPr id="29709" name="文本框 10"/>
          <p:cNvSpPr txBox="1"/>
          <p:nvPr>
            <p:custDataLst>
              <p:tags r:id="rId6"/>
            </p:custDataLst>
          </p:nvPr>
        </p:nvSpPr>
        <p:spPr>
          <a:xfrm>
            <a:off x="4014465" y="4504344"/>
            <a:ext cx="164973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使用者：</a:t>
            </a:r>
            <a:endParaRPr lang="en-US" altLang="zh-CN" sz="3600" b="1" dirty="0">
              <a:solidFill>
                <a:srgbClr val="DAB59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7"/>
            </p:custDataLst>
          </p:nvPr>
        </p:nvSpPr>
        <p:spPr>
          <a:xfrm>
            <a:off x="6074810" y="4504344"/>
            <a:ext cx="5341938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u="sng" dirty="0">
                <a:solidFill>
                  <a:schemeClr val="dk1">
                    <a:lumMod val="75000"/>
                    <a:lumOff val="25000"/>
                  </a:schemeClr>
                </a:solidFill>
                <a:latin typeface="宋体" pitchFamily="2" charset="-122"/>
                <a:sym typeface="+mn-ea"/>
              </a:rPr>
              <a:t>查阅浏览校园数字信息。</a:t>
            </a:r>
            <a:r>
              <a:rPr lang="zh-CN" altLang="en-US" sz="1600" dirty="0">
                <a:effectLst/>
              </a:rPr>
              <a:t>在去往一些不熟悉的校内地点时，则可以根据地图上的标记，和上传者上传的学校偏僻地址信息来了解具体位置，知到该位置的相关信息后（包括地点类型、上传用户、照片和附加信息），使用者能够更快的到达目的地，同时还可以对该地点或者该描述进行评论，以便其他人参考。</a:t>
            </a:r>
          </a:p>
          <a:p>
            <a:pPr algn="l">
              <a:lnSpc>
                <a:spcPct val="150000"/>
              </a:lnSpc>
            </a:pPr>
            <a:endParaRPr lang="en-US" sz="1600" noProof="1">
              <a:solidFill>
                <a:schemeClr val="dk1">
                  <a:lumMod val="75000"/>
                  <a:lumOff val="25000"/>
                </a:schemeClr>
              </a:solidFill>
              <a:latin typeface="宋体" pitchFamily="2" charset="-122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440238" y="2564904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8105776" y="584200"/>
            <a:ext cx="3152139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用户分类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5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3671466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已经实现的系统需求</a:t>
            </a:r>
          </a:p>
        </p:txBody>
      </p:sp>
      <p:graphicFrame>
        <p:nvGraphicFramePr>
          <p:cNvPr id="3" name="Table 2"/>
          <p:cNvGraphicFramePr/>
          <p:nvPr>
            <p:custDataLst>
              <p:tags r:id="rId2"/>
            </p:custDataLst>
          </p:nvPr>
        </p:nvGraphicFramePr>
        <p:xfrm>
          <a:off x="1919605" y="2637155"/>
          <a:ext cx="8534400" cy="38715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540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迭代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1</a:t>
                      </a:r>
                      <a:r>
                        <a:rPr lang="zh-CN" altLang="en-US" sz="2400"/>
                        <a:t>、</a:t>
                      </a:r>
                      <a:r>
                        <a:rPr lang="en-US" altLang="zh-CN" sz="24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/>
                        <a:t>实现简单的校园地图平台，记录简单的校园地图信息；</a:t>
                      </a:r>
                    </a:p>
                    <a:p>
                      <a:pPr>
                        <a:buNone/>
                      </a:pPr>
                      <a:r>
                        <a:rPr lang="en-US" sz="2400"/>
                        <a:t>实现用户登录、注册以及绑定的功能；</a:t>
                      </a:r>
                    </a:p>
                    <a:p>
                      <a:pPr>
                        <a:buNone/>
                      </a:pPr>
                      <a:r>
                        <a:rPr lang="en-US" sz="2400"/>
                        <a:t>实现用户查询与筛选具体位置的地图信息；</a:t>
                      </a:r>
                    </a:p>
                    <a:p>
                      <a:pPr>
                        <a:buNone/>
                      </a:pPr>
                      <a:r>
                        <a:rPr lang="en-US" sz="2400"/>
                        <a:t>实现用户上传地图信息与定位功能；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5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4751586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ea typeface="微软雅黑" panose="020B0503020204020204" charset="-122"/>
                <a:sym typeface="Arial" panose="020B0604020202020204" pitchFamily="34" charset="0"/>
              </a:rPr>
              <a:t>本次迭代实现的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系统需求</a:t>
            </a:r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6868830"/>
              </p:ext>
            </p:extLst>
          </p:nvPr>
        </p:nvGraphicFramePr>
        <p:xfrm>
          <a:off x="1919605" y="2925445"/>
          <a:ext cx="8534400" cy="3232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172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迭代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240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1490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400"/>
                        <a:t>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400" dirty="0" err="1"/>
                        <a:t>修改评论系统的问题</a:t>
                      </a:r>
                      <a:r>
                        <a:rPr lang="en-US" sz="2400" dirty="0"/>
                        <a:t>；</a:t>
                      </a:r>
                    </a:p>
                    <a:p>
                      <a:pPr>
                        <a:buNone/>
                      </a:pPr>
                      <a:r>
                        <a:rPr lang="en-US" sz="2400" dirty="0" err="1"/>
                        <a:t>实现地图的反馈与纠错能力</a:t>
                      </a:r>
                      <a:r>
                        <a:rPr lang="en-US" sz="2400" dirty="0"/>
                        <a:t>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4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Content Placeholder 2"/>
          <p:cNvSpPr txBox="1"/>
          <p:nvPr/>
        </p:nvSpPr>
        <p:spPr>
          <a:xfrm>
            <a:off x="8105776" y="584200"/>
            <a:ext cx="3152139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用例图</a:t>
            </a:r>
          </a:p>
        </p:txBody>
      </p:sp>
      <p:pic>
        <p:nvPicPr>
          <p:cNvPr id="4" name="Picture 3" descr="用例图-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1905" y="-76835"/>
            <a:ext cx="7040245" cy="69799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5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3596005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场景描述：注册登录</a:t>
            </a:r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1828800" y="1112520"/>
          <a:ext cx="8534400" cy="479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7685">
                <a:tc>
                  <a:txBody>
                    <a:bodyPr/>
                    <a:lstStyle/>
                    <a:p>
                      <a:pPr algn="ctr" defTabSz="457200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rgbClr val="986A44"/>
                        </a:buClr>
                        <a:buSzPct val="145000"/>
                        <a:buFont typeface="Arial" panose="020B0604020202020204"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场景描述：注册登录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1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1. 用户A点击校园地图数字平台小程序，希望进入小程序登陆页面。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2. 校园地图数字平台系统跳转到登陆页面。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3. 系统询问是否允许微信授权登录。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4. 用户A点击允许授权。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5. 系统跳转到用户页面，自动获取微信昵称与头像。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6. 用户页面显示用户A的昵称与头像，下方显示“消息、地图、我的”选项按键，可以跳转到其它页面。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7. 用户A点击下方红色“退出账号”按键。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8. 系统退出登陆页面。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5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397256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场景描述：搜索筛选标记</a:t>
            </a:r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1828800" y="1112520"/>
          <a:ext cx="8534400" cy="479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7685">
                <a:tc>
                  <a:txBody>
                    <a:bodyPr/>
                    <a:lstStyle/>
                    <a:p>
                      <a:pPr algn="ctr" defTabSz="457200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rgbClr val="986A44"/>
                        </a:buClr>
                        <a:buSzPct val="145000"/>
                        <a:buFont typeface="Arial" panose="020B0604020202020204"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场景描述：搜索筛选标记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1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1. 校园地图数字系统在地图页面，展示武大校园地图与所有初始的标记地点。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2. 用户A点击左上角搜索框，输入搜索内容，文理学部。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3. 系统自动筛选出含“文理学部“四字的地点。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4. 系统列出含“文理学部“的地点。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5. 用户A删除搜索框内文字，并点击地图搜索框外任意位置。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6. 系统退出搜索。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7. 用户A点击右上角筛选。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8. 系统右上角弹出“办事、学习、餐饮、通知、群组”等筛选条目。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9. 用户A点击“学习”这一筛选按键。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10. 显示所有有关“学习”的标记。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11. 再次点击“学习”这一筛选按键。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12. 系统地图页面不再显示“学习”相关的标记。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5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397256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场景描述：点赞收藏</a:t>
            </a:r>
          </a:p>
        </p:txBody>
      </p:sp>
      <p:graphicFrame>
        <p:nvGraphicFramePr>
          <p:cNvPr id="2" name="Table 1"/>
          <p:cNvGraphicFramePr/>
          <p:nvPr>
            <p:custDataLst>
              <p:tags r:id="rId2"/>
            </p:custDataLst>
          </p:nvPr>
        </p:nvGraphicFramePr>
        <p:xfrm>
          <a:off x="1828800" y="1112520"/>
          <a:ext cx="8534400" cy="47967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7685">
                <a:tc>
                  <a:txBody>
                    <a:bodyPr/>
                    <a:lstStyle/>
                    <a:p>
                      <a:pPr algn="ctr" defTabSz="457200">
                        <a:spcBef>
                          <a:spcPct val="20000"/>
                        </a:spcBef>
                        <a:spcAft>
                          <a:spcPts val="600"/>
                        </a:spcAft>
                        <a:buClr>
                          <a:srgbClr val="986A44"/>
                        </a:buClr>
                        <a:buSzPct val="145000"/>
                        <a:buFont typeface="Arial" panose="020B0604020202020204"/>
                      </a:pP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微软雅黑" panose="020B0503020204020204" charset="-122"/>
                          <a:sym typeface="Arial" panose="020B0604020202020204" pitchFamily="34" charset="0"/>
                        </a:rPr>
                        <a:t>场景描述：点赞收藏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6910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1. 用户A点击标记“樱花城堡“。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2. 系统地图页面下方弹出樱花城堡相关信息。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3. 用户A点击信息右方的点赞图标。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4. 系统记录点赞信息。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5. 信息页面右方点赞图标亮起，显示点赞数加一。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6. 用户A点击信息右方的收藏图标。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7. 系统记录收藏信息。</a:t>
                      </a: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/>
                        <a:t>8. 信息页面右方点收藏标亮起，显示收藏数加一。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1f82ddf-f5b2-4394-b5a6-c6ec1061c366"/>
  <p:tag name="COMMONDATA" val="eyJoZGlkIjoiZGI5Y2M2NTliZDczODY4ZDVkZmZlOTFhYWJiYzk0Zm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2*257"/>
  <p:tag name="TABLE_ENDDRAG_RECT" val="144*240*672*25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2*257"/>
  <p:tag name="TABLE_ENDDRAG_RECT" val="144*240*672*25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2*387"/>
  <p:tag name="TABLE_ENDDRAG_RECT" val="144*87*672*38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2*387"/>
  <p:tag name="TABLE_ENDDRAG_RECT" val="144*87*672*38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2*387"/>
  <p:tag name="TABLE_ENDDRAG_RECT" val="144*87*672*3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2*387"/>
  <p:tag name="TABLE_ENDDRAG_RECT" val="144*87*672*38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672*387"/>
  <p:tag name="TABLE_ENDDRAG_RECT" val="144*87*672*38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815</Words>
  <Application>Microsoft Office PowerPoint</Application>
  <PresentationFormat>宽屏</PresentationFormat>
  <Paragraphs>147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宋体</vt:lpstr>
      <vt:lpstr>微软雅黑</vt:lpstr>
      <vt:lpstr>Arial</vt:lpstr>
      <vt:lpstr>Bahnschrift Light Condensed</vt:lpstr>
      <vt:lpstr>Calibri</vt:lpstr>
      <vt:lpstr>Lato Light</vt:lpstr>
      <vt:lpstr>默认设计模板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86180</dc:creator>
  <cp:lastModifiedBy>知行 陆</cp:lastModifiedBy>
  <cp:revision>155</cp:revision>
  <dcterms:created xsi:type="dcterms:W3CDTF">2022-10-31T10:06:00Z</dcterms:created>
  <dcterms:modified xsi:type="dcterms:W3CDTF">2022-10-31T16:18:53Z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1033-4.6.1.7467</vt:lpwstr>
  </property>
  <property fmtid="{D5CDD505-2E9C-101B-9397-08002B2CF9AE}" pid="3" name="ICV">
    <vt:lpwstr>9712CD115DBB418E8AA89D481E962A91</vt:lpwstr>
  </property>
</Properties>
</file>